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nva Sans" panose="020B0503030501040103" pitchFamily="34" charset="0"/>
      <p:regular r:id="rId15"/>
    </p:embeddedFont>
    <p:embeddedFont>
      <p:font typeface="Canva Sans Bold" panose="020B0803030501040103" pitchFamily="34" charset="0"/>
      <p:regular r:id="rId16"/>
      <p:bold r:id="rId17"/>
    </p:embeddedFont>
    <p:embeddedFont>
      <p:font typeface="League Spartan" pitchFamily="2" charset="77"/>
      <p:regular r:id="rId18"/>
      <p:bold r:id="rId19"/>
    </p:embeddedFont>
    <p:embeddedFont>
      <p:font typeface="Rubik One" panose="02000604000000020004" pitchFamily="2" charset="-79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37" autoAdjust="0"/>
  </p:normalViewPr>
  <p:slideViewPr>
    <p:cSldViewPr>
      <p:cViewPr varScale="1">
        <p:scale>
          <a:sx n="72" d="100"/>
          <a:sy n="72" d="100"/>
        </p:scale>
        <p:origin x="784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hyperlink" Target="https://waggytails.org.uk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3.jpeg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x9bwuBmojwA?feature=oembed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18335" y="2004363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496359" y="2067507"/>
            <a:ext cx="5791641" cy="9768053"/>
          </a:xfrm>
          <a:custGeom>
            <a:avLst/>
            <a:gdLst/>
            <a:ahLst/>
            <a:cxnLst/>
            <a:rect l="l" t="t" r="r" b="b"/>
            <a:pathLst>
              <a:path w="5791641" h="9768053">
                <a:moveTo>
                  <a:pt x="0" y="0"/>
                </a:moveTo>
                <a:lnTo>
                  <a:pt x="5791641" y="0"/>
                </a:lnTo>
                <a:lnTo>
                  <a:pt x="5791641" y="9768053"/>
                </a:lnTo>
                <a:lnTo>
                  <a:pt x="0" y="97680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95598" y="4140529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0565352" y="296895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2016710" y="296895"/>
            <a:ext cx="6395469" cy="1611393"/>
            <a:chOff x="0" y="0"/>
            <a:chExt cx="8527292" cy="2148524"/>
          </a:xfrm>
        </p:grpSpPr>
        <p:grpSp>
          <p:nvGrpSpPr>
            <p:cNvPr id="10" name="Group 10"/>
            <p:cNvGrpSpPr/>
            <p:nvPr/>
          </p:nvGrpSpPr>
          <p:grpSpPr>
            <a:xfrm rot="-114649">
              <a:off x="28774" y="140689"/>
              <a:ext cx="8469744" cy="1867146"/>
              <a:chOff x="0" y="0"/>
              <a:chExt cx="1555038" cy="34280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555038" cy="342806"/>
              </a:xfrm>
              <a:custGeom>
                <a:avLst/>
                <a:gdLst/>
                <a:ahLst/>
                <a:cxnLst/>
                <a:rect l="l" t="t" r="r" b="b"/>
                <a:pathLst>
                  <a:path w="1555038" h="342806">
                    <a:moveTo>
                      <a:pt x="43131" y="0"/>
                    </a:moveTo>
                    <a:lnTo>
                      <a:pt x="1511907" y="0"/>
                    </a:lnTo>
                    <a:cubicBezTo>
                      <a:pt x="1523346" y="0"/>
                      <a:pt x="1534317" y="4544"/>
                      <a:pt x="1542405" y="12633"/>
                    </a:cubicBezTo>
                    <a:cubicBezTo>
                      <a:pt x="1550494" y="20721"/>
                      <a:pt x="1555038" y="31692"/>
                      <a:pt x="1555038" y="43131"/>
                    </a:cubicBezTo>
                    <a:lnTo>
                      <a:pt x="1555038" y="299675"/>
                    </a:lnTo>
                    <a:cubicBezTo>
                      <a:pt x="1555038" y="323496"/>
                      <a:pt x="1535728" y="342806"/>
                      <a:pt x="1511907" y="342806"/>
                    </a:cubicBezTo>
                    <a:lnTo>
                      <a:pt x="43131" y="342806"/>
                    </a:lnTo>
                    <a:cubicBezTo>
                      <a:pt x="19310" y="342806"/>
                      <a:pt x="0" y="323496"/>
                      <a:pt x="0" y="299675"/>
                    </a:cubicBezTo>
                    <a:lnTo>
                      <a:pt x="0" y="43131"/>
                    </a:lnTo>
                    <a:cubicBezTo>
                      <a:pt x="0" y="19310"/>
                      <a:pt x="19310" y="0"/>
                      <a:pt x="43131" y="0"/>
                    </a:cubicBezTo>
                    <a:close/>
                  </a:path>
                </a:pathLst>
              </a:custGeom>
              <a:solidFill>
                <a:srgbClr val="19467E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1555038" cy="371381"/>
              </a:xfrm>
              <a:prstGeom prst="rect">
                <a:avLst/>
              </a:prstGeom>
            </p:spPr>
            <p:txBody>
              <a:bodyPr lIns="74908" tIns="74908" rIns="74908" bIns="74908" rtlCol="0" anchor="ctr"/>
              <a:lstStyle/>
              <a:p>
                <a:pPr algn="ctr">
                  <a:lnSpc>
                    <a:spcPts val="2890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 rot="-114649">
              <a:off x="266539" y="377733"/>
              <a:ext cx="8235933" cy="16261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285"/>
                </a:lnSpc>
                <a:spcBef>
                  <a:spcPct val="0"/>
                </a:spcBef>
              </a:pPr>
              <a:r>
                <a:rPr lang="en-US" sz="7346">
                  <a:solidFill>
                    <a:srgbClr val="FFDE59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EVERY DOG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672870" y="1612113"/>
            <a:ext cx="6352308" cy="1362416"/>
            <a:chOff x="0" y="0"/>
            <a:chExt cx="8469744" cy="1816554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7567738" cy="1738076"/>
              <a:chOff x="0" y="0"/>
              <a:chExt cx="1389431" cy="319109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389431" cy="319109"/>
              </a:xfrm>
              <a:custGeom>
                <a:avLst/>
                <a:gdLst/>
                <a:ahLst/>
                <a:cxnLst/>
                <a:rect l="l" t="t" r="r" b="b"/>
                <a:pathLst>
                  <a:path w="1389431" h="319109">
                    <a:moveTo>
                      <a:pt x="48272" y="0"/>
                    </a:moveTo>
                    <a:lnTo>
                      <a:pt x="1341159" y="0"/>
                    </a:lnTo>
                    <a:cubicBezTo>
                      <a:pt x="1353961" y="0"/>
                      <a:pt x="1366239" y="5086"/>
                      <a:pt x="1375292" y="14139"/>
                    </a:cubicBezTo>
                    <a:cubicBezTo>
                      <a:pt x="1384345" y="23191"/>
                      <a:pt x="1389431" y="35469"/>
                      <a:pt x="1389431" y="48272"/>
                    </a:cubicBezTo>
                    <a:lnTo>
                      <a:pt x="1389431" y="270837"/>
                    </a:lnTo>
                    <a:cubicBezTo>
                      <a:pt x="1389431" y="283640"/>
                      <a:pt x="1384345" y="295918"/>
                      <a:pt x="1375292" y="304971"/>
                    </a:cubicBezTo>
                    <a:cubicBezTo>
                      <a:pt x="1366239" y="314024"/>
                      <a:pt x="1353961" y="319109"/>
                      <a:pt x="1341159" y="319109"/>
                    </a:cubicBezTo>
                    <a:lnTo>
                      <a:pt x="48272" y="319109"/>
                    </a:lnTo>
                    <a:cubicBezTo>
                      <a:pt x="21612" y="319109"/>
                      <a:pt x="0" y="297497"/>
                      <a:pt x="0" y="270837"/>
                    </a:cubicBezTo>
                    <a:lnTo>
                      <a:pt x="0" y="48272"/>
                    </a:lnTo>
                    <a:cubicBezTo>
                      <a:pt x="0" y="21612"/>
                      <a:pt x="21612" y="0"/>
                      <a:pt x="48272" y="0"/>
                    </a:cubicBezTo>
                    <a:close/>
                  </a:path>
                </a:pathLst>
              </a:custGeom>
              <a:solidFill>
                <a:srgbClr val="0979BD"/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28575"/>
                <a:ext cx="1389431" cy="347684"/>
              </a:xfrm>
              <a:prstGeom prst="rect">
                <a:avLst/>
              </a:prstGeom>
            </p:spPr>
            <p:txBody>
              <a:bodyPr lIns="74908" tIns="74908" rIns="74908" bIns="74908" rtlCol="0" anchor="ctr"/>
              <a:lstStyle/>
              <a:p>
                <a:pPr marL="0" lvl="0" indent="0" algn="ctr">
                  <a:lnSpc>
                    <a:spcPts val="289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233811" y="190417"/>
              <a:ext cx="8235933" cy="16261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285"/>
                </a:lnSpc>
                <a:spcBef>
                  <a:spcPct val="0"/>
                </a:spcBef>
              </a:pPr>
              <a:r>
                <a:rPr lang="en-US" sz="7346">
                  <a:solidFill>
                    <a:srgbClr val="FFDE59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DESERVES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 rot="-173186">
            <a:off x="1808972" y="2868030"/>
            <a:ext cx="5377079" cy="1427398"/>
            <a:chOff x="0" y="0"/>
            <a:chExt cx="7169439" cy="1903197"/>
          </a:xfrm>
        </p:grpSpPr>
        <p:grpSp>
          <p:nvGrpSpPr>
            <p:cNvPr id="20" name="Group 20"/>
            <p:cNvGrpSpPr/>
            <p:nvPr/>
          </p:nvGrpSpPr>
          <p:grpSpPr>
            <a:xfrm rot="-75977">
              <a:off x="17896" y="78421"/>
              <a:ext cx="7115993" cy="1698291"/>
              <a:chOff x="0" y="0"/>
              <a:chExt cx="1306491" cy="311805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306491" cy="311805"/>
              </a:xfrm>
              <a:custGeom>
                <a:avLst/>
                <a:gdLst/>
                <a:ahLst/>
                <a:cxnLst/>
                <a:rect l="l" t="t" r="r" b="b"/>
                <a:pathLst>
                  <a:path w="1306491" h="311805">
                    <a:moveTo>
                      <a:pt x="34224" y="0"/>
                    </a:moveTo>
                    <a:lnTo>
                      <a:pt x="1272267" y="0"/>
                    </a:lnTo>
                    <a:cubicBezTo>
                      <a:pt x="1281343" y="0"/>
                      <a:pt x="1290048" y="3606"/>
                      <a:pt x="1296467" y="10024"/>
                    </a:cubicBezTo>
                    <a:cubicBezTo>
                      <a:pt x="1302885" y="16442"/>
                      <a:pt x="1306491" y="25147"/>
                      <a:pt x="1306491" y="34224"/>
                    </a:cubicBezTo>
                    <a:lnTo>
                      <a:pt x="1306491" y="277581"/>
                    </a:lnTo>
                    <a:cubicBezTo>
                      <a:pt x="1306491" y="296482"/>
                      <a:pt x="1291168" y="311805"/>
                      <a:pt x="1272267" y="311805"/>
                    </a:cubicBezTo>
                    <a:lnTo>
                      <a:pt x="34224" y="311805"/>
                    </a:lnTo>
                    <a:cubicBezTo>
                      <a:pt x="15323" y="311805"/>
                      <a:pt x="0" y="296482"/>
                      <a:pt x="0" y="277581"/>
                    </a:cubicBezTo>
                    <a:lnTo>
                      <a:pt x="0" y="34224"/>
                    </a:lnTo>
                    <a:cubicBezTo>
                      <a:pt x="0" y="15323"/>
                      <a:pt x="15323" y="0"/>
                      <a:pt x="34224" y="0"/>
                    </a:cubicBezTo>
                    <a:close/>
                  </a:path>
                </a:pathLst>
              </a:custGeom>
              <a:solidFill>
                <a:srgbClr val="58BCEB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28575"/>
                <a:ext cx="1306491" cy="340380"/>
              </a:xfrm>
              <a:prstGeom prst="rect">
                <a:avLst/>
              </a:prstGeom>
            </p:spPr>
            <p:txBody>
              <a:bodyPr lIns="74908" tIns="74908" rIns="74908" bIns="74908" rtlCol="0" anchor="ctr"/>
              <a:lstStyle/>
              <a:p>
                <a:pPr algn="ctr">
                  <a:lnSpc>
                    <a:spcPts val="2890"/>
                  </a:lnSpc>
                </a:pPr>
                <a:endParaRPr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 rot="-75977">
              <a:off x="615777" y="206733"/>
              <a:ext cx="6536511" cy="1624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285"/>
                </a:lnSpc>
                <a:spcBef>
                  <a:spcPct val="0"/>
                </a:spcBef>
              </a:pPr>
              <a:r>
                <a:rPr lang="en-US" sz="7346">
                  <a:solidFill>
                    <a:srgbClr val="19467E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 HOME!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 rot="-114649">
            <a:off x="5444216" y="4056465"/>
            <a:ext cx="4592442" cy="1400359"/>
            <a:chOff x="0" y="0"/>
            <a:chExt cx="1124225" cy="34280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124225" cy="342806"/>
            </a:xfrm>
            <a:custGeom>
              <a:avLst/>
              <a:gdLst/>
              <a:ahLst/>
              <a:cxnLst/>
              <a:rect l="l" t="t" r="r" b="b"/>
              <a:pathLst>
                <a:path w="1124225" h="342806">
                  <a:moveTo>
                    <a:pt x="59659" y="0"/>
                  </a:moveTo>
                  <a:lnTo>
                    <a:pt x="1064566" y="0"/>
                  </a:lnTo>
                  <a:cubicBezTo>
                    <a:pt x="1097515" y="0"/>
                    <a:pt x="1124225" y="26710"/>
                    <a:pt x="1124225" y="59659"/>
                  </a:cubicBezTo>
                  <a:lnTo>
                    <a:pt x="1124225" y="283147"/>
                  </a:lnTo>
                  <a:cubicBezTo>
                    <a:pt x="1124225" y="298970"/>
                    <a:pt x="1117939" y="314144"/>
                    <a:pt x="1106751" y="325333"/>
                  </a:cubicBezTo>
                  <a:cubicBezTo>
                    <a:pt x="1095563" y="336521"/>
                    <a:pt x="1080388" y="342806"/>
                    <a:pt x="1064566" y="342806"/>
                  </a:cubicBezTo>
                  <a:lnTo>
                    <a:pt x="59659" y="342806"/>
                  </a:lnTo>
                  <a:cubicBezTo>
                    <a:pt x="43837" y="342806"/>
                    <a:pt x="28662" y="336521"/>
                    <a:pt x="17474" y="325333"/>
                  </a:cubicBezTo>
                  <a:cubicBezTo>
                    <a:pt x="6286" y="314144"/>
                    <a:pt x="0" y="298970"/>
                    <a:pt x="0" y="283147"/>
                  </a:cubicBezTo>
                  <a:lnTo>
                    <a:pt x="0" y="59659"/>
                  </a:lnTo>
                  <a:cubicBezTo>
                    <a:pt x="0" y="43837"/>
                    <a:pt x="6286" y="28662"/>
                    <a:pt x="17474" y="17474"/>
                  </a:cubicBezTo>
                  <a:cubicBezTo>
                    <a:pt x="28662" y="6286"/>
                    <a:pt x="43837" y="0"/>
                    <a:pt x="59659" y="0"/>
                  </a:cubicBezTo>
                  <a:close/>
                </a:path>
              </a:pathLst>
            </a:custGeom>
            <a:solidFill>
              <a:srgbClr val="19467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1124225" cy="371381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 rot="-114649">
            <a:off x="5903014" y="4140222"/>
            <a:ext cx="6176950" cy="125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285"/>
              </a:lnSpc>
              <a:spcBef>
                <a:spcPct val="0"/>
              </a:spcBef>
            </a:pPr>
            <a:r>
              <a:rPr lang="en-US" sz="7346">
                <a:solidFill>
                  <a:srgbClr val="FFDE59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Writing</a:t>
            </a:r>
          </a:p>
        </p:txBody>
      </p:sp>
      <p:grpSp>
        <p:nvGrpSpPr>
          <p:cNvPr id="28" name="Group 28"/>
          <p:cNvGrpSpPr/>
          <p:nvPr/>
        </p:nvGrpSpPr>
        <p:grpSpPr>
          <a:xfrm rot="212899">
            <a:off x="5747455" y="5473587"/>
            <a:ext cx="5675804" cy="1303557"/>
            <a:chOff x="0" y="0"/>
            <a:chExt cx="1389431" cy="319109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89431" cy="319109"/>
            </a:xfrm>
            <a:custGeom>
              <a:avLst/>
              <a:gdLst/>
              <a:ahLst/>
              <a:cxnLst/>
              <a:rect l="l" t="t" r="r" b="b"/>
              <a:pathLst>
                <a:path w="1389431" h="319109">
                  <a:moveTo>
                    <a:pt x="48272" y="0"/>
                  </a:moveTo>
                  <a:lnTo>
                    <a:pt x="1341159" y="0"/>
                  </a:lnTo>
                  <a:cubicBezTo>
                    <a:pt x="1353961" y="0"/>
                    <a:pt x="1366239" y="5086"/>
                    <a:pt x="1375292" y="14139"/>
                  </a:cubicBezTo>
                  <a:cubicBezTo>
                    <a:pt x="1384345" y="23191"/>
                    <a:pt x="1389431" y="35469"/>
                    <a:pt x="1389431" y="48272"/>
                  </a:cubicBezTo>
                  <a:lnTo>
                    <a:pt x="1389431" y="270837"/>
                  </a:lnTo>
                  <a:cubicBezTo>
                    <a:pt x="1389431" y="283640"/>
                    <a:pt x="1384345" y="295918"/>
                    <a:pt x="1375292" y="304971"/>
                  </a:cubicBezTo>
                  <a:cubicBezTo>
                    <a:pt x="1366239" y="314024"/>
                    <a:pt x="1353961" y="319109"/>
                    <a:pt x="1341159" y="319109"/>
                  </a:cubicBezTo>
                  <a:lnTo>
                    <a:pt x="48272" y="319109"/>
                  </a:lnTo>
                  <a:cubicBezTo>
                    <a:pt x="21612" y="319109"/>
                    <a:pt x="0" y="297497"/>
                    <a:pt x="0" y="270837"/>
                  </a:cubicBezTo>
                  <a:lnTo>
                    <a:pt x="0" y="48272"/>
                  </a:lnTo>
                  <a:cubicBezTo>
                    <a:pt x="0" y="21612"/>
                    <a:pt x="21612" y="0"/>
                    <a:pt x="48272" y="0"/>
                  </a:cubicBezTo>
                  <a:close/>
                </a:path>
              </a:pathLst>
            </a:custGeom>
            <a:solidFill>
              <a:srgbClr val="0979BD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28575"/>
              <a:ext cx="1389431" cy="347684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marL="0" lvl="0" indent="0"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1" name="Freeform 31"/>
          <p:cNvSpPr/>
          <p:nvPr/>
        </p:nvSpPr>
        <p:spPr>
          <a:xfrm rot="-1115132">
            <a:off x="10409131" y="7894026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2" name="Freeform 32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33"/>
          <p:cNvSpPr/>
          <p:nvPr/>
        </p:nvSpPr>
        <p:spPr>
          <a:xfrm>
            <a:off x="3723454" y="6870338"/>
            <a:ext cx="3613309" cy="3613309"/>
          </a:xfrm>
          <a:custGeom>
            <a:avLst/>
            <a:gdLst/>
            <a:ahLst/>
            <a:cxnLst/>
            <a:rect l="l" t="t" r="r" b="b"/>
            <a:pathLst>
              <a:path w="3613309" h="3613309">
                <a:moveTo>
                  <a:pt x="0" y="0"/>
                </a:moveTo>
                <a:lnTo>
                  <a:pt x="3613309" y="0"/>
                </a:lnTo>
                <a:lnTo>
                  <a:pt x="3613309" y="3613309"/>
                </a:lnTo>
                <a:lnTo>
                  <a:pt x="0" y="361330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4" name="Freeform 34"/>
          <p:cNvSpPr/>
          <p:nvPr/>
        </p:nvSpPr>
        <p:spPr>
          <a:xfrm>
            <a:off x="7557266" y="7785841"/>
            <a:ext cx="2388780" cy="2104168"/>
          </a:xfrm>
          <a:custGeom>
            <a:avLst/>
            <a:gdLst/>
            <a:ahLst/>
            <a:cxnLst/>
            <a:rect l="l" t="t" r="r" b="b"/>
            <a:pathLst>
              <a:path w="2388780" h="2104168">
                <a:moveTo>
                  <a:pt x="0" y="0"/>
                </a:moveTo>
                <a:lnTo>
                  <a:pt x="2388780" y="0"/>
                </a:lnTo>
                <a:lnTo>
                  <a:pt x="2388780" y="2104168"/>
                </a:lnTo>
                <a:lnTo>
                  <a:pt x="0" y="210416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5" name="Freeform 35"/>
          <p:cNvSpPr/>
          <p:nvPr/>
        </p:nvSpPr>
        <p:spPr>
          <a:xfrm>
            <a:off x="1426376" y="7834520"/>
            <a:ext cx="2078003" cy="2055489"/>
          </a:xfrm>
          <a:custGeom>
            <a:avLst/>
            <a:gdLst/>
            <a:ahLst/>
            <a:cxnLst/>
            <a:rect l="l" t="t" r="r" b="b"/>
            <a:pathLst>
              <a:path w="2078003" h="2055489">
                <a:moveTo>
                  <a:pt x="0" y="0"/>
                </a:moveTo>
                <a:lnTo>
                  <a:pt x="2078003" y="0"/>
                </a:lnTo>
                <a:lnTo>
                  <a:pt x="2078003" y="2055489"/>
                </a:lnTo>
                <a:lnTo>
                  <a:pt x="0" y="205548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6" name="TextBox 36"/>
          <p:cNvSpPr txBox="1"/>
          <p:nvPr/>
        </p:nvSpPr>
        <p:spPr>
          <a:xfrm rot="212899">
            <a:off x="6163542" y="5685655"/>
            <a:ext cx="6176950" cy="994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85"/>
              </a:lnSpc>
              <a:spcBef>
                <a:spcPct val="0"/>
              </a:spcBef>
            </a:pPr>
            <a:r>
              <a:rPr lang="en-US" sz="5846">
                <a:solidFill>
                  <a:srgbClr val="FFDE59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Competition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1305513">
            <a:off x="16138828" y="38080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0493258" y="495172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1115132">
            <a:off x="10409131" y="7894026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4817166" y="8002837"/>
            <a:ext cx="2495880" cy="2284163"/>
          </a:xfrm>
          <a:custGeom>
            <a:avLst/>
            <a:gdLst/>
            <a:ahLst/>
            <a:cxnLst/>
            <a:rect l="l" t="t" r="r" b="b"/>
            <a:pathLst>
              <a:path w="2495880" h="2284163">
                <a:moveTo>
                  <a:pt x="0" y="0"/>
                </a:moveTo>
                <a:lnTo>
                  <a:pt x="2495880" y="0"/>
                </a:lnTo>
                <a:lnTo>
                  <a:pt x="2495880" y="2284163"/>
                </a:lnTo>
                <a:lnTo>
                  <a:pt x="0" y="228416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7659906" y="8507282"/>
            <a:ext cx="1650041" cy="1453446"/>
          </a:xfrm>
          <a:custGeom>
            <a:avLst/>
            <a:gdLst/>
            <a:ahLst/>
            <a:cxnLst/>
            <a:rect l="l" t="t" r="r" b="b"/>
            <a:pathLst>
              <a:path w="1650041" h="1453446">
                <a:moveTo>
                  <a:pt x="0" y="0"/>
                </a:moveTo>
                <a:lnTo>
                  <a:pt x="1650041" y="0"/>
                </a:lnTo>
                <a:lnTo>
                  <a:pt x="1650041" y="1453446"/>
                </a:lnTo>
                <a:lnTo>
                  <a:pt x="0" y="145344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2790842" y="8308175"/>
            <a:ext cx="1679465" cy="1661269"/>
          </a:xfrm>
          <a:custGeom>
            <a:avLst/>
            <a:gdLst/>
            <a:ahLst/>
            <a:cxnLst/>
            <a:rect l="l" t="t" r="r" b="b"/>
            <a:pathLst>
              <a:path w="1679465" h="1661269">
                <a:moveTo>
                  <a:pt x="0" y="0"/>
                </a:moveTo>
                <a:lnTo>
                  <a:pt x="1679464" y="0"/>
                </a:lnTo>
                <a:lnTo>
                  <a:pt x="1679464" y="1661269"/>
                </a:lnTo>
                <a:lnTo>
                  <a:pt x="0" y="166126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2401092" y="2162528"/>
            <a:ext cx="4732020" cy="8229600"/>
          </a:xfrm>
          <a:custGeom>
            <a:avLst/>
            <a:gdLst/>
            <a:ahLst/>
            <a:cxnLst/>
            <a:rect l="l" t="t" r="r" b="b"/>
            <a:pathLst>
              <a:path w="4732020" h="8229600">
                <a:moveTo>
                  <a:pt x="0" y="0"/>
                </a:moveTo>
                <a:lnTo>
                  <a:pt x="4732020" y="0"/>
                </a:lnTo>
                <a:lnTo>
                  <a:pt x="47320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2019257" y="361822"/>
            <a:ext cx="9340227" cy="1200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51"/>
              </a:lnSpc>
            </a:pPr>
            <a:r>
              <a:rPr lang="en-US" sz="70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Prizes!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98264" y="2644748"/>
            <a:ext cx="11310060" cy="48165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Special guest at a Waggy Tails dog show</a:t>
            </a:r>
          </a:p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Publication in the charity’s publication</a:t>
            </a:r>
          </a:p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Goody bag</a:t>
            </a:r>
          </a:p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 celebration event on Saturday 25th April at Patch during the Bournemouth Writing Festival</a:t>
            </a:r>
          </a:p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Certificates</a:t>
            </a:r>
          </a:p>
          <a:p>
            <a:pPr marL="667670" lvl="1" indent="-333835" algn="l">
              <a:lnSpc>
                <a:spcPts val="5535"/>
              </a:lnSpc>
              <a:buFont typeface="Arial"/>
              <a:buChar char="•"/>
            </a:pPr>
            <a:r>
              <a:rPr lang="en-US" sz="3092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Stories/poems displayed at Bournemouth Library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386581" y="8153350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0654828" y="1724816"/>
            <a:ext cx="8562184" cy="8562184"/>
          </a:xfrm>
          <a:custGeom>
            <a:avLst/>
            <a:gdLst/>
            <a:ahLst/>
            <a:cxnLst/>
            <a:rect l="l" t="t" r="r" b="b"/>
            <a:pathLst>
              <a:path w="8562184" h="8562184">
                <a:moveTo>
                  <a:pt x="0" y="0"/>
                </a:moveTo>
                <a:lnTo>
                  <a:pt x="8562184" y="0"/>
                </a:lnTo>
                <a:lnTo>
                  <a:pt x="8562184" y="8562184"/>
                </a:lnTo>
                <a:lnTo>
                  <a:pt x="0" y="856218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471927" y="673852"/>
            <a:ext cx="12462871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Important Information!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0715" y="2699194"/>
            <a:ext cx="12002170" cy="5051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Entries must be received by Sunday 15th March 2026. 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Send entries to info@B</a:t>
            </a: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ournemouthWritingFestival.co.uk. 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Entries should be marked with name and age.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Entries should have a contact email address.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Multiple class entries must have a teacher contact.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Entries will be judged by Hengistbury Head Writers’ Group.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Judges will give feedback but decisions are final.</a:t>
            </a:r>
          </a:p>
          <a:p>
            <a:pPr marL="631715" lvl="1" indent="-315857" algn="l">
              <a:lnSpc>
                <a:spcPts val="5061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Winners/teachers will be notified by 27th March</a:t>
            </a:r>
          </a:p>
        </p:txBody>
      </p:sp>
      <p:sp>
        <p:nvSpPr>
          <p:cNvPr id="12" name="Freeform 12"/>
          <p:cNvSpPr/>
          <p:nvPr/>
        </p:nvSpPr>
        <p:spPr>
          <a:xfrm>
            <a:off x="4128409" y="7897019"/>
            <a:ext cx="2726378" cy="2495109"/>
          </a:xfrm>
          <a:custGeom>
            <a:avLst/>
            <a:gdLst/>
            <a:ahLst/>
            <a:cxnLst/>
            <a:rect l="l" t="t" r="r" b="b"/>
            <a:pathLst>
              <a:path w="2726378" h="2495109">
                <a:moveTo>
                  <a:pt x="0" y="0"/>
                </a:moveTo>
                <a:lnTo>
                  <a:pt x="2726379" y="0"/>
                </a:lnTo>
                <a:lnTo>
                  <a:pt x="2726379" y="2495109"/>
                </a:lnTo>
                <a:lnTo>
                  <a:pt x="0" y="249510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7233681" y="8448050"/>
            <a:ext cx="1802425" cy="1587675"/>
          </a:xfrm>
          <a:custGeom>
            <a:avLst/>
            <a:gdLst/>
            <a:ahLst/>
            <a:cxnLst/>
            <a:rect l="l" t="t" r="r" b="b"/>
            <a:pathLst>
              <a:path w="1802425" h="1587675">
                <a:moveTo>
                  <a:pt x="0" y="0"/>
                </a:moveTo>
                <a:lnTo>
                  <a:pt x="1802425" y="0"/>
                </a:lnTo>
                <a:lnTo>
                  <a:pt x="1802425" y="1587675"/>
                </a:lnTo>
                <a:lnTo>
                  <a:pt x="0" y="158767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914950" y="8230555"/>
            <a:ext cx="1834566" cy="1814690"/>
          </a:xfrm>
          <a:custGeom>
            <a:avLst/>
            <a:gdLst/>
            <a:ahLst/>
            <a:cxnLst/>
            <a:rect l="l" t="t" r="r" b="b"/>
            <a:pathLst>
              <a:path w="1834566" h="1814690">
                <a:moveTo>
                  <a:pt x="0" y="0"/>
                </a:moveTo>
                <a:lnTo>
                  <a:pt x="1834566" y="0"/>
                </a:lnTo>
                <a:lnTo>
                  <a:pt x="1834566" y="1814691"/>
                </a:lnTo>
                <a:lnTo>
                  <a:pt x="0" y="181469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386581" y="8153350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061443" y="2429864"/>
            <a:ext cx="8381515" cy="8229600"/>
          </a:xfrm>
          <a:custGeom>
            <a:avLst/>
            <a:gdLst/>
            <a:ahLst/>
            <a:cxnLst/>
            <a:rect l="l" t="t" r="r" b="b"/>
            <a:pathLst>
              <a:path w="8381515" h="8229600">
                <a:moveTo>
                  <a:pt x="0" y="0"/>
                </a:moveTo>
                <a:lnTo>
                  <a:pt x="8381515" y="0"/>
                </a:lnTo>
                <a:lnTo>
                  <a:pt x="838151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209392" y="3343296"/>
            <a:ext cx="11301259" cy="4478124"/>
          </a:xfrm>
          <a:custGeom>
            <a:avLst/>
            <a:gdLst/>
            <a:ahLst/>
            <a:cxnLst/>
            <a:rect l="l" t="t" r="r" b="b"/>
            <a:pathLst>
              <a:path w="11301259" h="4478124">
                <a:moveTo>
                  <a:pt x="0" y="0"/>
                </a:moveTo>
                <a:lnTo>
                  <a:pt x="11301259" y="0"/>
                </a:lnTo>
                <a:lnTo>
                  <a:pt x="11301259" y="4478124"/>
                </a:lnTo>
                <a:lnTo>
                  <a:pt x="0" y="447812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471927" y="673852"/>
            <a:ext cx="12462871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Find Out More....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3572" y="1794709"/>
            <a:ext cx="12460944" cy="1100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Visit the Waggy Tails Recue Centre Website:</a:t>
            </a:r>
          </a:p>
          <a:p>
            <a:pPr algn="ctr">
              <a:lnSpc>
                <a:spcPts val="4431"/>
              </a:lnSpc>
              <a:spcBef>
                <a:spcPct val="0"/>
              </a:spcBef>
            </a:pPr>
            <a:r>
              <a:rPr lang="en-US" sz="3165" u="sng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  <a:hlinkClick r:id="rId9" tooltip="https://waggytails.org.uk"/>
              </a:rPr>
              <a:t>waggytails.org.uk</a:t>
            </a:r>
          </a:p>
        </p:txBody>
      </p:sp>
      <p:sp>
        <p:nvSpPr>
          <p:cNvPr id="13" name="Freeform 13"/>
          <p:cNvSpPr/>
          <p:nvPr/>
        </p:nvSpPr>
        <p:spPr>
          <a:xfrm>
            <a:off x="4357916" y="8322163"/>
            <a:ext cx="2261828" cy="2069965"/>
          </a:xfrm>
          <a:custGeom>
            <a:avLst/>
            <a:gdLst/>
            <a:ahLst/>
            <a:cxnLst/>
            <a:rect l="l" t="t" r="r" b="b"/>
            <a:pathLst>
              <a:path w="2261828" h="2069965">
                <a:moveTo>
                  <a:pt x="0" y="0"/>
                </a:moveTo>
                <a:lnTo>
                  <a:pt x="2261828" y="0"/>
                </a:lnTo>
                <a:lnTo>
                  <a:pt x="2261828" y="2069965"/>
                </a:lnTo>
                <a:lnTo>
                  <a:pt x="0" y="206996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6934077" y="8779303"/>
            <a:ext cx="1495308" cy="1317149"/>
          </a:xfrm>
          <a:custGeom>
            <a:avLst/>
            <a:gdLst/>
            <a:ahLst/>
            <a:cxnLst/>
            <a:rect l="l" t="t" r="r" b="b"/>
            <a:pathLst>
              <a:path w="1495308" h="1317149">
                <a:moveTo>
                  <a:pt x="0" y="0"/>
                </a:moveTo>
                <a:lnTo>
                  <a:pt x="1495308" y="0"/>
                </a:lnTo>
                <a:lnTo>
                  <a:pt x="1495308" y="1317150"/>
                </a:lnTo>
                <a:lnTo>
                  <a:pt x="0" y="131715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2521609" y="8598868"/>
            <a:ext cx="1521973" cy="1505483"/>
          </a:xfrm>
          <a:custGeom>
            <a:avLst/>
            <a:gdLst/>
            <a:ahLst/>
            <a:cxnLst/>
            <a:rect l="l" t="t" r="r" b="b"/>
            <a:pathLst>
              <a:path w="1521973" h="1505483">
                <a:moveTo>
                  <a:pt x="0" y="0"/>
                </a:moveTo>
                <a:lnTo>
                  <a:pt x="1521973" y="0"/>
                </a:lnTo>
                <a:lnTo>
                  <a:pt x="1521973" y="1505483"/>
                </a:lnTo>
                <a:lnTo>
                  <a:pt x="0" y="150548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305513">
            <a:off x="15479863" y="8054960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300" y="0"/>
                </a:lnTo>
                <a:lnTo>
                  <a:pt x="1903300" y="1692351"/>
                </a:lnTo>
                <a:lnTo>
                  <a:pt x="0" y="1692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494181" y="405473"/>
            <a:ext cx="8801818" cy="2897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03"/>
              </a:lnSpc>
            </a:pPr>
            <a:r>
              <a:rPr lang="en-US" sz="8288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Get writing and Good luck!</a:t>
            </a:r>
          </a:p>
        </p:txBody>
      </p:sp>
      <p:sp>
        <p:nvSpPr>
          <p:cNvPr id="4" name="Freeform 4"/>
          <p:cNvSpPr/>
          <p:nvPr/>
        </p:nvSpPr>
        <p:spPr>
          <a:xfrm>
            <a:off x="-240825" y="0"/>
            <a:ext cx="14774865" cy="10287000"/>
          </a:xfrm>
          <a:custGeom>
            <a:avLst/>
            <a:gdLst/>
            <a:ahLst/>
            <a:cxnLst/>
            <a:rect l="l" t="t" r="r" b="b"/>
            <a:pathLst>
              <a:path w="14774865" h="10287000">
                <a:moveTo>
                  <a:pt x="0" y="0"/>
                </a:moveTo>
                <a:lnTo>
                  <a:pt x="14774865" y="0"/>
                </a:lnTo>
                <a:lnTo>
                  <a:pt x="1477486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51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1305513">
            <a:off x="15479863" y="5777637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300" y="0"/>
                </a:lnTo>
                <a:lnTo>
                  <a:pt x="1903300" y="1692351"/>
                </a:lnTo>
                <a:lnTo>
                  <a:pt x="0" y="1692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697943" y="3595774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0565352" y="296895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339629" y="2890809"/>
            <a:ext cx="7133422" cy="7396191"/>
          </a:xfrm>
          <a:custGeom>
            <a:avLst/>
            <a:gdLst/>
            <a:ahLst/>
            <a:cxnLst/>
            <a:rect l="l" t="t" r="r" b="b"/>
            <a:pathLst>
              <a:path w="7133422" h="7396191">
                <a:moveTo>
                  <a:pt x="0" y="0"/>
                </a:moveTo>
                <a:lnTo>
                  <a:pt x="7133422" y="0"/>
                </a:lnTo>
                <a:lnTo>
                  <a:pt x="7133422" y="7396191"/>
                </a:lnTo>
                <a:lnTo>
                  <a:pt x="0" y="739619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7811" r="-27811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743572" y="2461664"/>
            <a:ext cx="10376256" cy="1253618"/>
            <a:chOff x="0" y="0"/>
            <a:chExt cx="1296445" cy="15663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96445" cy="156631"/>
            </a:xfrm>
            <a:custGeom>
              <a:avLst/>
              <a:gdLst/>
              <a:ahLst/>
              <a:cxnLst/>
              <a:rect l="l" t="t" r="r" b="b"/>
              <a:pathLst>
                <a:path w="1296445" h="156631">
                  <a:moveTo>
                    <a:pt x="1296445" y="0"/>
                  </a:moveTo>
                  <a:lnTo>
                    <a:pt x="0" y="0"/>
                  </a:lnTo>
                  <a:lnTo>
                    <a:pt x="101600" y="78316"/>
                  </a:lnTo>
                  <a:lnTo>
                    <a:pt x="0" y="156631"/>
                  </a:lnTo>
                  <a:lnTo>
                    <a:pt x="1296445" y="156631"/>
                  </a:lnTo>
                  <a:lnTo>
                    <a:pt x="1194845" y="78316"/>
                  </a:lnTo>
                  <a:lnTo>
                    <a:pt x="1296445" y="0"/>
                  </a:lnTo>
                  <a:close/>
                </a:path>
              </a:pathLst>
            </a:custGeom>
            <a:solidFill>
              <a:srgbClr val="19467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8900" y="-47625"/>
              <a:ext cx="1118645" cy="2042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217571" y="895350"/>
            <a:ext cx="5506209" cy="1200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51"/>
              </a:lnSpc>
            </a:pPr>
            <a:r>
              <a:rPr lang="en-US" sz="70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Aims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60667" y="2944597"/>
            <a:ext cx="7220017" cy="440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6"/>
              </a:lnSpc>
            </a:pPr>
            <a:r>
              <a:rPr lang="en-US" sz="3290">
                <a:solidFill>
                  <a:srgbClr val="FFDE59"/>
                </a:solidFill>
                <a:latin typeface="Rubik One"/>
                <a:ea typeface="Rubik One"/>
                <a:cs typeface="Rubik One"/>
                <a:sym typeface="Rubik One"/>
              </a:rPr>
              <a:t>To inspire children to write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743572" y="4119436"/>
            <a:ext cx="10376256" cy="1253618"/>
            <a:chOff x="0" y="0"/>
            <a:chExt cx="1296445" cy="15663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96445" cy="156631"/>
            </a:xfrm>
            <a:custGeom>
              <a:avLst/>
              <a:gdLst/>
              <a:ahLst/>
              <a:cxnLst/>
              <a:rect l="l" t="t" r="r" b="b"/>
              <a:pathLst>
                <a:path w="1296445" h="156631">
                  <a:moveTo>
                    <a:pt x="1296445" y="0"/>
                  </a:moveTo>
                  <a:lnTo>
                    <a:pt x="0" y="0"/>
                  </a:lnTo>
                  <a:lnTo>
                    <a:pt x="101600" y="78316"/>
                  </a:lnTo>
                  <a:lnTo>
                    <a:pt x="0" y="156631"/>
                  </a:lnTo>
                  <a:lnTo>
                    <a:pt x="1296445" y="156631"/>
                  </a:lnTo>
                  <a:lnTo>
                    <a:pt x="1194845" y="78316"/>
                  </a:lnTo>
                  <a:lnTo>
                    <a:pt x="1296445" y="0"/>
                  </a:lnTo>
                  <a:close/>
                </a:path>
              </a:pathLst>
            </a:custGeom>
            <a:solidFill>
              <a:srgbClr val="0979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88900" y="-47625"/>
              <a:ext cx="1118645" cy="2042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321692" y="4517751"/>
            <a:ext cx="7220017" cy="440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6"/>
              </a:lnSpc>
            </a:pPr>
            <a:r>
              <a:rPr lang="en-US" sz="3290">
                <a:solidFill>
                  <a:srgbClr val="FFDE59"/>
                </a:solidFill>
                <a:latin typeface="Rubik One"/>
                <a:ea typeface="Rubik One"/>
                <a:cs typeface="Rubik One"/>
                <a:sym typeface="Rubik One"/>
              </a:rPr>
              <a:t>Support teachers with lessons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743572" y="5737319"/>
            <a:ext cx="10376256" cy="1253618"/>
            <a:chOff x="0" y="0"/>
            <a:chExt cx="1296445" cy="15663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296445" cy="156631"/>
            </a:xfrm>
            <a:custGeom>
              <a:avLst/>
              <a:gdLst/>
              <a:ahLst/>
              <a:cxnLst/>
              <a:rect l="l" t="t" r="r" b="b"/>
              <a:pathLst>
                <a:path w="1296445" h="156631">
                  <a:moveTo>
                    <a:pt x="1296445" y="0"/>
                  </a:moveTo>
                  <a:lnTo>
                    <a:pt x="0" y="0"/>
                  </a:lnTo>
                  <a:lnTo>
                    <a:pt x="101600" y="78316"/>
                  </a:lnTo>
                  <a:lnTo>
                    <a:pt x="0" y="156631"/>
                  </a:lnTo>
                  <a:lnTo>
                    <a:pt x="1296445" y="156631"/>
                  </a:lnTo>
                  <a:lnTo>
                    <a:pt x="1194845" y="78316"/>
                  </a:lnTo>
                  <a:lnTo>
                    <a:pt x="1296445" y="0"/>
                  </a:ln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8900" y="-47625"/>
              <a:ext cx="1118645" cy="2042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2034345" y="5997649"/>
            <a:ext cx="7794711" cy="863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6"/>
              </a:lnSpc>
            </a:pPr>
            <a:r>
              <a:rPr lang="en-US" sz="3290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Encourage children to think caefully about wanting a dog</a:t>
            </a:r>
          </a:p>
        </p:txBody>
      </p:sp>
      <p:sp>
        <p:nvSpPr>
          <p:cNvPr id="23" name="Freeform 23"/>
          <p:cNvSpPr/>
          <p:nvPr/>
        </p:nvSpPr>
        <p:spPr>
          <a:xfrm rot="-1115132">
            <a:off x="10409131" y="7894026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4735069" y="7897019"/>
            <a:ext cx="2726378" cy="2495109"/>
          </a:xfrm>
          <a:custGeom>
            <a:avLst/>
            <a:gdLst/>
            <a:ahLst/>
            <a:cxnLst/>
            <a:rect l="l" t="t" r="r" b="b"/>
            <a:pathLst>
              <a:path w="2726378" h="2495109">
                <a:moveTo>
                  <a:pt x="0" y="0"/>
                </a:moveTo>
                <a:lnTo>
                  <a:pt x="2726378" y="0"/>
                </a:lnTo>
                <a:lnTo>
                  <a:pt x="2726378" y="2495109"/>
                </a:lnTo>
                <a:lnTo>
                  <a:pt x="0" y="249510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7840340" y="8448050"/>
            <a:ext cx="1802425" cy="1587675"/>
          </a:xfrm>
          <a:custGeom>
            <a:avLst/>
            <a:gdLst/>
            <a:ahLst/>
            <a:cxnLst/>
            <a:rect l="l" t="t" r="r" b="b"/>
            <a:pathLst>
              <a:path w="1802425" h="1587675">
                <a:moveTo>
                  <a:pt x="0" y="0"/>
                </a:moveTo>
                <a:lnTo>
                  <a:pt x="1802425" y="0"/>
                </a:lnTo>
                <a:lnTo>
                  <a:pt x="1802425" y="1587675"/>
                </a:lnTo>
                <a:lnTo>
                  <a:pt x="0" y="158767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2521609" y="8230555"/>
            <a:ext cx="1834566" cy="1814690"/>
          </a:xfrm>
          <a:custGeom>
            <a:avLst/>
            <a:gdLst/>
            <a:ahLst/>
            <a:cxnLst/>
            <a:rect l="l" t="t" r="r" b="b"/>
            <a:pathLst>
              <a:path w="1834566" h="1814690">
                <a:moveTo>
                  <a:pt x="0" y="0"/>
                </a:moveTo>
                <a:lnTo>
                  <a:pt x="1834567" y="0"/>
                </a:lnTo>
                <a:lnTo>
                  <a:pt x="1834567" y="1814691"/>
                </a:lnTo>
                <a:lnTo>
                  <a:pt x="0" y="18146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nline Media 15" descr="Children’s Writing Competition 2026 | Poems &amp; Stories About Dogs with Waggy Tails Rescue">
            <a:hlinkClick r:id="" action="ppaction://media"/>
            <a:extLst>
              <a:ext uri="{FF2B5EF4-FFF2-40B4-BE49-F238E27FC236}">
                <a16:creationId xmlns:a16="http://schemas.microsoft.com/office/drawing/2014/main" id="{C4ED4F99-9A83-EA1E-4BC5-0F83C55CA85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33400" y="386143"/>
            <a:ext cx="16840200" cy="9514713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5849600" y="155228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965935" y="296895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359484" y="2717822"/>
            <a:ext cx="7152873" cy="7569178"/>
          </a:xfrm>
          <a:custGeom>
            <a:avLst/>
            <a:gdLst/>
            <a:ahLst/>
            <a:cxnLst/>
            <a:rect l="l" t="t" r="r" b="b"/>
            <a:pathLst>
              <a:path w="7152873" h="7569178">
                <a:moveTo>
                  <a:pt x="0" y="0"/>
                </a:moveTo>
                <a:lnTo>
                  <a:pt x="7152873" y="0"/>
                </a:lnTo>
                <a:lnTo>
                  <a:pt x="7152873" y="7569178"/>
                </a:lnTo>
                <a:lnTo>
                  <a:pt x="0" y="75691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019257" y="361822"/>
            <a:ext cx="9340227" cy="1200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51"/>
              </a:lnSpc>
            </a:pPr>
            <a:r>
              <a:rPr lang="en-US" sz="70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Let’s Get Creative!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1692" y="3951170"/>
            <a:ext cx="10746978" cy="3657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9"/>
              </a:lnSpc>
            </a:pP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Your story or poem should feature a dog that's had to be rescued - why or how is up to you!</a:t>
            </a:r>
          </a:p>
          <a:p>
            <a:pPr algn="ctr">
              <a:lnSpc>
                <a:spcPts val="2649"/>
              </a:lnSpc>
            </a:pPr>
            <a:endParaRPr lang="en-US" sz="1892">
              <a:solidFill>
                <a:srgbClr val="19467E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ctr">
              <a:lnSpc>
                <a:spcPts val="2649"/>
              </a:lnSpc>
              <a:spcBef>
                <a:spcPct val="0"/>
              </a:spcBef>
            </a:pP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Maybe they have lived with a family who have had to </a:t>
            </a:r>
            <a:r>
              <a:rPr lang="en-US" sz="1892" b="1">
                <a:solidFill>
                  <a:srgbClr val="19467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move home</a:t>
            </a: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 and cannot take their dog with them. Or maybe their </a:t>
            </a:r>
            <a:r>
              <a:rPr lang="en-US" sz="1892" b="1">
                <a:solidFill>
                  <a:srgbClr val="19467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owner has become ill</a:t>
            </a: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 and cannot look after them anymore.</a:t>
            </a:r>
          </a:p>
          <a:p>
            <a:pPr algn="ctr">
              <a:lnSpc>
                <a:spcPts val="2649"/>
              </a:lnSpc>
              <a:spcBef>
                <a:spcPct val="0"/>
              </a:spcBef>
            </a:pPr>
            <a:endParaRPr lang="en-US" sz="1892">
              <a:solidFill>
                <a:srgbClr val="19467E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ctr">
              <a:lnSpc>
                <a:spcPts val="2649"/>
              </a:lnSpc>
              <a:spcBef>
                <a:spcPct val="0"/>
              </a:spcBef>
            </a:pP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Somehow, they need to find a new home and someone who can help them.</a:t>
            </a:r>
          </a:p>
          <a:p>
            <a:pPr algn="ctr">
              <a:lnSpc>
                <a:spcPts val="2649"/>
              </a:lnSpc>
              <a:spcBef>
                <a:spcPct val="0"/>
              </a:spcBef>
            </a:pPr>
            <a:endParaRPr lang="en-US" sz="1892">
              <a:solidFill>
                <a:srgbClr val="19467E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ctr">
              <a:lnSpc>
                <a:spcPts val="2649"/>
              </a:lnSpc>
              <a:spcBef>
                <a:spcPct val="0"/>
              </a:spcBef>
            </a:pP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You could write about a </a:t>
            </a:r>
            <a:r>
              <a:rPr lang="en-US" sz="1892" b="1">
                <a:solidFill>
                  <a:srgbClr val="19467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dog you know</a:t>
            </a: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, or create a dog </a:t>
            </a:r>
            <a:r>
              <a:rPr lang="en-US" sz="1892" b="1">
                <a:solidFill>
                  <a:srgbClr val="19467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character from your own imagination</a:t>
            </a: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algn="ctr">
              <a:lnSpc>
                <a:spcPts val="2649"/>
              </a:lnSpc>
              <a:spcBef>
                <a:spcPct val="0"/>
              </a:spcBef>
            </a:pPr>
            <a:endParaRPr lang="en-US" sz="1892">
              <a:solidFill>
                <a:srgbClr val="19467E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ctr">
              <a:lnSpc>
                <a:spcPts val="2649"/>
              </a:lnSpc>
              <a:spcBef>
                <a:spcPct val="0"/>
              </a:spcBef>
            </a:pP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Remember that each dog has its own </a:t>
            </a:r>
            <a:r>
              <a:rPr lang="en-US" sz="1892" b="1">
                <a:solidFill>
                  <a:srgbClr val="19467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unique personality and character</a:t>
            </a:r>
            <a:r>
              <a:rPr lang="en-US" sz="1892">
                <a:solidFill>
                  <a:srgbClr val="19467E"/>
                </a:solidFill>
                <a:latin typeface="Canva Sans"/>
                <a:ea typeface="Canva Sans"/>
                <a:cs typeface="Canva Sans"/>
                <a:sym typeface="Canva Sans"/>
              </a:rPr>
              <a:t>, reflected in their feelings and behaviours.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2351158"/>
            <a:ext cx="13378741" cy="1117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71"/>
              </a:lnSpc>
              <a:spcBef>
                <a:spcPct val="0"/>
              </a:spcBef>
            </a:pPr>
            <a:r>
              <a:rPr lang="en-US" sz="3265" b="1" u="none" strike="noStrike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 want to read your poems and stories about an adventure with a rescue dog. Fur real!</a:t>
            </a:r>
          </a:p>
        </p:txBody>
      </p:sp>
      <p:sp>
        <p:nvSpPr>
          <p:cNvPr id="12" name="Freeform 12"/>
          <p:cNvSpPr/>
          <p:nvPr/>
        </p:nvSpPr>
        <p:spPr>
          <a:xfrm rot="-1115132">
            <a:off x="10409131" y="7894026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4989249" y="8339430"/>
            <a:ext cx="2128089" cy="1947570"/>
          </a:xfrm>
          <a:custGeom>
            <a:avLst/>
            <a:gdLst/>
            <a:ahLst/>
            <a:cxnLst/>
            <a:rect l="l" t="t" r="r" b="b"/>
            <a:pathLst>
              <a:path w="2128089" h="1947570">
                <a:moveTo>
                  <a:pt x="0" y="0"/>
                </a:moveTo>
                <a:lnTo>
                  <a:pt x="2128089" y="0"/>
                </a:lnTo>
                <a:lnTo>
                  <a:pt x="2128089" y="1947570"/>
                </a:lnTo>
                <a:lnTo>
                  <a:pt x="0" y="194757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7413085" y="8769540"/>
            <a:ext cx="1406892" cy="1239268"/>
          </a:xfrm>
          <a:custGeom>
            <a:avLst/>
            <a:gdLst/>
            <a:ahLst/>
            <a:cxnLst/>
            <a:rect l="l" t="t" r="r" b="b"/>
            <a:pathLst>
              <a:path w="1406892" h="1239268">
                <a:moveTo>
                  <a:pt x="0" y="0"/>
                </a:moveTo>
                <a:lnTo>
                  <a:pt x="1406892" y="0"/>
                </a:lnTo>
                <a:lnTo>
                  <a:pt x="1406892" y="1239267"/>
                </a:lnTo>
                <a:lnTo>
                  <a:pt x="0" y="123926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3261522" y="8599773"/>
            <a:ext cx="1431980" cy="1416466"/>
          </a:xfrm>
          <a:custGeom>
            <a:avLst/>
            <a:gdLst/>
            <a:ahLst/>
            <a:cxnLst/>
            <a:rect l="l" t="t" r="r" b="b"/>
            <a:pathLst>
              <a:path w="1431980" h="1416466">
                <a:moveTo>
                  <a:pt x="0" y="0"/>
                </a:moveTo>
                <a:lnTo>
                  <a:pt x="1431980" y="0"/>
                </a:lnTo>
                <a:lnTo>
                  <a:pt x="1431980" y="1416466"/>
                </a:lnTo>
                <a:lnTo>
                  <a:pt x="0" y="141646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792710" y="8410587"/>
            <a:ext cx="1734014" cy="1541827"/>
          </a:xfrm>
          <a:custGeom>
            <a:avLst/>
            <a:gdLst/>
            <a:ahLst/>
            <a:cxnLst/>
            <a:rect l="l" t="t" r="r" b="b"/>
            <a:pathLst>
              <a:path w="1734014" h="1541827">
                <a:moveTo>
                  <a:pt x="0" y="0"/>
                </a:moveTo>
                <a:lnTo>
                  <a:pt x="1734014" y="0"/>
                </a:lnTo>
                <a:lnTo>
                  <a:pt x="1734014" y="1541827"/>
                </a:lnTo>
                <a:lnTo>
                  <a:pt x="0" y="15418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965935" y="296895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485687" y="3626530"/>
            <a:ext cx="6562830" cy="6620762"/>
          </a:xfrm>
          <a:custGeom>
            <a:avLst/>
            <a:gdLst/>
            <a:ahLst/>
            <a:cxnLst/>
            <a:rect l="l" t="t" r="r" b="b"/>
            <a:pathLst>
              <a:path w="6562830" h="6620762">
                <a:moveTo>
                  <a:pt x="0" y="0"/>
                </a:moveTo>
                <a:lnTo>
                  <a:pt x="6562830" y="0"/>
                </a:lnTo>
                <a:lnTo>
                  <a:pt x="6562830" y="6620762"/>
                </a:lnTo>
                <a:lnTo>
                  <a:pt x="0" y="66207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2016710" y="155309"/>
            <a:ext cx="9340227" cy="2298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91"/>
              </a:lnSpc>
            </a:pPr>
            <a:r>
              <a:rPr lang="en-US" sz="66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How to present your story or poem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347850" y="2953854"/>
            <a:ext cx="7939683" cy="5220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It could be</a:t>
            </a:r>
          </a:p>
          <a:p>
            <a:pPr marL="640005" lvl="1" indent="-320003" algn="l">
              <a:lnSpc>
                <a:spcPts val="4150"/>
              </a:lnSpc>
              <a:buFont typeface="Arial"/>
              <a:buChar char="•"/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handwritten </a:t>
            </a:r>
          </a:p>
          <a:p>
            <a:pPr marL="640005" lvl="1" indent="-320003" algn="l">
              <a:lnSpc>
                <a:spcPts val="4150"/>
              </a:lnSpc>
              <a:buFont typeface="Arial"/>
              <a:buChar char="•"/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typed</a:t>
            </a:r>
          </a:p>
          <a:p>
            <a:pPr marL="640005" lvl="1" indent="-320003" algn="l">
              <a:lnSpc>
                <a:spcPts val="4150"/>
              </a:lnSpc>
              <a:buFont typeface="Arial"/>
              <a:buChar char="•"/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like a comic strip </a:t>
            </a:r>
          </a:p>
          <a:p>
            <a:pPr marL="640005" lvl="1" indent="-320003" algn="l">
              <a:lnSpc>
                <a:spcPts val="4150"/>
              </a:lnSpc>
              <a:buFont typeface="Arial"/>
              <a:buChar char="•"/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like a booklet</a:t>
            </a:r>
          </a:p>
          <a:p>
            <a:pPr marL="640005" lvl="1" indent="-320003" algn="l">
              <a:lnSpc>
                <a:spcPts val="4150"/>
              </a:lnSpc>
              <a:buFont typeface="Arial"/>
              <a:buChar char="•"/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illustrated/have drawings</a:t>
            </a:r>
          </a:p>
          <a:p>
            <a:pPr algn="l">
              <a:lnSpc>
                <a:spcPts val="4150"/>
              </a:lnSpc>
            </a:pPr>
            <a:endParaRPr lang="en-US" sz="2964">
              <a:solidFill>
                <a:srgbClr val="19467E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  <a:p>
            <a:pPr algn="l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The poems can be up to 30 lines.</a:t>
            </a:r>
          </a:p>
          <a:p>
            <a:pPr algn="l">
              <a:lnSpc>
                <a:spcPts val="4150"/>
              </a:lnSpc>
              <a:spcBef>
                <a:spcPct val="0"/>
              </a:spcBef>
            </a:pPr>
            <a:endParaRPr lang="en-US" sz="2964">
              <a:solidFill>
                <a:srgbClr val="19467E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  <a:p>
            <a:pPr algn="l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The short stories can be up to 500 words</a:t>
            </a:r>
          </a:p>
        </p:txBody>
      </p:sp>
      <p:sp>
        <p:nvSpPr>
          <p:cNvPr id="13" name="Freeform 13"/>
          <p:cNvSpPr/>
          <p:nvPr/>
        </p:nvSpPr>
        <p:spPr>
          <a:xfrm>
            <a:off x="4491824" y="8470210"/>
            <a:ext cx="2100060" cy="1921919"/>
          </a:xfrm>
          <a:custGeom>
            <a:avLst/>
            <a:gdLst/>
            <a:ahLst/>
            <a:cxnLst/>
            <a:rect l="l" t="t" r="r" b="b"/>
            <a:pathLst>
              <a:path w="2100060" h="1921919">
                <a:moveTo>
                  <a:pt x="0" y="0"/>
                </a:moveTo>
                <a:lnTo>
                  <a:pt x="2100060" y="0"/>
                </a:lnTo>
                <a:lnTo>
                  <a:pt x="2100060" y="1921918"/>
                </a:lnTo>
                <a:lnTo>
                  <a:pt x="0" y="19219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6883735" y="8894655"/>
            <a:ext cx="1388362" cy="1222945"/>
          </a:xfrm>
          <a:custGeom>
            <a:avLst/>
            <a:gdLst/>
            <a:ahLst/>
            <a:cxnLst/>
            <a:rect l="l" t="t" r="r" b="b"/>
            <a:pathLst>
              <a:path w="1388362" h="1222945">
                <a:moveTo>
                  <a:pt x="0" y="0"/>
                </a:moveTo>
                <a:lnTo>
                  <a:pt x="1388362" y="0"/>
                </a:lnTo>
                <a:lnTo>
                  <a:pt x="1388362" y="1222945"/>
                </a:lnTo>
                <a:lnTo>
                  <a:pt x="0" y="122294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2786853" y="8727124"/>
            <a:ext cx="1413120" cy="1397809"/>
          </a:xfrm>
          <a:custGeom>
            <a:avLst/>
            <a:gdLst/>
            <a:ahLst/>
            <a:cxnLst/>
            <a:rect l="l" t="t" r="r" b="b"/>
            <a:pathLst>
              <a:path w="1413120" h="1397809">
                <a:moveTo>
                  <a:pt x="0" y="0"/>
                </a:moveTo>
                <a:lnTo>
                  <a:pt x="1413119" y="0"/>
                </a:lnTo>
                <a:lnTo>
                  <a:pt x="1413119" y="1397809"/>
                </a:lnTo>
                <a:lnTo>
                  <a:pt x="0" y="13978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386581" y="8153350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965935" y="296895"/>
            <a:ext cx="2801167" cy="1463610"/>
          </a:xfrm>
          <a:custGeom>
            <a:avLst/>
            <a:gdLst/>
            <a:ahLst/>
            <a:cxnLst/>
            <a:rect l="l" t="t" r="r" b="b"/>
            <a:pathLst>
              <a:path w="2801167" h="1463610">
                <a:moveTo>
                  <a:pt x="0" y="0"/>
                </a:moveTo>
                <a:lnTo>
                  <a:pt x="2801167" y="0"/>
                </a:lnTo>
                <a:lnTo>
                  <a:pt x="2801167" y="1463610"/>
                </a:lnTo>
                <a:lnTo>
                  <a:pt x="0" y="14636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292809" y="3323583"/>
            <a:ext cx="5286223" cy="6840705"/>
          </a:xfrm>
          <a:custGeom>
            <a:avLst/>
            <a:gdLst/>
            <a:ahLst/>
            <a:cxnLst/>
            <a:rect l="l" t="t" r="r" b="b"/>
            <a:pathLst>
              <a:path w="5286223" h="6840705">
                <a:moveTo>
                  <a:pt x="0" y="0"/>
                </a:moveTo>
                <a:lnTo>
                  <a:pt x="5286223" y="0"/>
                </a:lnTo>
                <a:lnTo>
                  <a:pt x="5286223" y="6840705"/>
                </a:lnTo>
                <a:lnTo>
                  <a:pt x="0" y="68407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90460" t="-11982" r="-70871" b="-227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471927" y="1049336"/>
            <a:ext cx="10820882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Descriptions and feelings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0229" y="2206375"/>
            <a:ext cx="12460944" cy="1117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1"/>
              </a:lnSpc>
              <a:spcBef>
                <a:spcPct val="0"/>
              </a:spcBef>
            </a:pPr>
            <a:r>
              <a:rPr lang="en-US" sz="326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Good stories and poems are full of </a:t>
            </a:r>
          </a:p>
          <a:p>
            <a:pPr algn="ctr">
              <a:lnSpc>
                <a:spcPts val="4571"/>
              </a:lnSpc>
              <a:spcBef>
                <a:spcPct val="0"/>
              </a:spcBef>
            </a:pPr>
            <a:r>
              <a:rPr lang="en-US" sz="326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descriptions and feelings.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627289" y="4219617"/>
            <a:ext cx="3073301" cy="298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6"/>
              </a:lnSpc>
              <a:spcBef>
                <a:spcPct val="0"/>
              </a:spcBef>
            </a:pPr>
            <a:r>
              <a:rPr lang="en-US" sz="3425" b="1" u="none" strike="noStrike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Feelings:</a:t>
            </a:r>
          </a:p>
          <a:p>
            <a:pPr marL="739662" lvl="1" indent="-369831" algn="l">
              <a:lnSpc>
                <a:spcPts val="4796"/>
              </a:lnSpc>
              <a:spcBef>
                <a:spcPct val="0"/>
              </a:spcBef>
              <a:buFont typeface="Arial"/>
              <a:buChar char="•"/>
            </a:pPr>
            <a:r>
              <a:rPr lang="en-US" sz="34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Activities</a:t>
            </a:r>
          </a:p>
          <a:p>
            <a:pPr marL="739662" lvl="1" indent="-369831" algn="l">
              <a:lnSpc>
                <a:spcPts val="4796"/>
              </a:lnSpc>
              <a:spcBef>
                <a:spcPct val="0"/>
              </a:spcBef>
              <a:buFont typeface="Arial"/>
              <a:buChar char="•"/>
            </a:pPr>
            <a:r>
              <a:rPr lang="en-US" sz="34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Motives</a:t>
            </a:r>
          </a:p>
          <a:p>
            <a:pPr marL="739662" lvl="1" indent="-369831" algn="l">
              <a:lnSpc>
                <a:spcPts val="4796"/>
              </a:lnSpc>
              <a:spcBef>
                <a:spcPct val="0"/>
              </a:spcBef>
              <a:buFont typeface="Arial"/>
              <a:buChar char="•"/>
            </a:pPr>
            <a:r>
              <a:rPr lang="en-US" sz="34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Memories</a:t>
            </a:r>
          </a:p>
          <a:p>
            <a:pPr marL="739662" lvl="1" indent="-369831" algn="l">
              <a:lnSpc>
                <a:spcPts val="4796"/>
              </a:lnSpc>
              <a:spcBef>
                <a:spcPct val="0"/>
              </a:spcBef>
              <a:buFont typeface="Arial"/>
              <a:buChar char="•"/>
            </a:pPr>
            <a:r>
              <a:rPr lang="en-US" sz="34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Anecdotes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016710" y="4219617"/>
            <a:ext cx="3569196" cy="2980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6"/>
              </a:lnSpc>
            </a:pPr>
            <a:r>
              <a:rPr lang="en-US" sz="342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Descriptions:</a:t>
            </a:r>
          </a:p>
          <a:p>
            <a:pPr marL="739662" lvl="1" indent="-369831" algn="l">
              <a:lnSpc>
                <a:spcPts val="4796"/>
              </a:lnSpc>
              <a:buFont typeface="Arial"/>
              <a:buChar char="•"/>
            </a:pPr>
            <a:r>
              <a:rPr lang="en-US" sz="34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Sights</a:t>
            </a:r>
          </a:p>
          <a:p>
            <a:pPr marL="739662" lvl="1" indent="-369831" algn="l">
              <a:lnSpc>
                <a:spcPts val="4796"/>
              </a:lnSpc>
              <a:buFont typeface="Arial"/>
              <a:buChar char="•"/>
            </a:pPr>
            <a:r>
              <a:rPr lang="en-US" sz="34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Sounds</a:t>
            </a:r>
          </a:p>
          <a:p>
            <a:pPr marL="739662" lvl="1" indent="-369831" algn="l">
              <a:lnSpc>
                <a:spcPts val="4796"/>
              </a:lnSpc>
              <a:buFont typeface="Arial"/>
              <a:buChar char="•"/>
            </a:pPr>
            <a:r>
              <a:rPr lang="en-US" sz="34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Feel/touch</a:t>
            </a:r>
          </a:p>
          <a:p>
            <a:pPr marL="739662" lvl="1" indent="-369831" algn="l">
              <a:lnSpc>
                <a:spcPts val="4796"/>
              </a:lnSpc>
              <a:buFont typeface="Arial"/>
              <a:buChar char="•"/>
            </a:pPr>
            <a:r>
              <a:rPr lang="en-US" sz="34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Smell/tastes</a:t>
            </a:r>
          </a:p>
        </p:txBody>
      </p:sp>
      <p:sp>
        <p:nvSpPr>
          <p:cNvPr id="15" name="Freeform 15"/>
          <p:cNvSpPr/>
          <p:nvPr/>
        </p:nvSpPr>
        <p:spPr>
          <a:xfrm>
            <a:off x="4128409" y="7897019"/>
            <a:ext cx="2726378" cy="2495109"/>
          </a:xfrm>
          <a:custGeom>
            <a:avLst/>
            <a:gdLst/>
            <a:ahLst/>
            <a:cxnLst/>
            <a:rect l="l" t="t" r="r" b="b"/>
            <a:pathLst>
              <a:path w="2726378" h="2495109">
                <a:moveTo>
                  <a:pt x="0" y="0"/>
                </a:moveTo>
                <a:lnTo>
                  <a:pt x="2726379" y="0"/>
                </a:lnTo>
                <a:lnTo>
                  <a:pt x="2726379" y="2495109"/>
                </a:lnTo>
                <a:lnTo>
                  <a:pt x="0" y="249510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7233681" y="8448050"/>
            <a:ext cx="1802425" cy="1587675"/>
          </a:xfrm>
          <a:custGeom>
            <a:avLst/>
            <a:gdLst/>
            <a:ahLst/>
            <a:cxnLst/>
            <a:rect l="l" t="t" r="r" b="b"/>
            <a:pathLst>
              <a:path w="1802425" h="1587675">
                <a:moveTo>
                  <a:pt x="0" y="0"/>
                </a:moveTo>
                <a:lnTo>
                  <a:pt x="1802425" y="0"/>
                </a:lnTo>
                <a:lnTo>
                  <a:pt x="1802425" y="1587675"/>
                </a:lnTo>
                <a:lnTo>
                  <a:pt x="0" y="158767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914950" y="8230555"/>
            <a:ext cx="1834566" cy="1814690"/>
          </a:xfrm>
          <a:custGeom>
            <a:avLst/>
            <a:gdLst/>
            <a:ahLst/>
            <a:cxnLst/>
            <a:rect l="l" t="t" r="r" b="b"/>
            <a:pathLst>
              <a:path w="1834566" h="1814690">
                <a:moveTo>
                  <a:pt x="0" y="0"/>
                </a:moveTo>
                <a:lnTo>
                  <a:pt x="1834566" y="0"/>
                </a:lnTo>
                <a:lnTo>
                  <a:pt x="1834566" y="1814691"/>
                </a:lnTo>
                <a:lnTo>
                  <a:pt x="0" y="18146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386581" y="8153350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4341417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7825692" y="2333432"/>
            <a:ext cx="10757647" cy="8229600"/>
          </a:xfrm>
          <a:custGeom>
            <a:avLst/>
            <a:gdLst/>
            <a:ahLst/>
            <a:cxnLst/>
            <a:rect l="l" t="t" r="r" b="b"/>
            <a:pathLst>
              <a:path w="10757647" h="8229600">
                <a:moveTo>
                  <a:pt x="0" y="0"/>
                </a:moveTo>
                <a:lnTo>
                  <a:pt x="10757647" y="0"/>
                </a:lnTo>
                <a:lnTo>
                  <a:pt x="1075764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471927" y="673852"/>
            <a:ext cx="12462871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Structures and techniques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43572" y="1794709"/>
            <a:ext cx="12460944" cy="538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  <a:spcBef>
                <a:spcPct val="0"/>
              </a:spcBef>
            </a:pPr>
            <a:r>
              <a:rPr lang="en-US" sz="316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Think about these to help you write your story or poem: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39998" y="3920185"/>
            <a:ext cx="3611984" cy="2674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</a:t>
            </a: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oice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Viewpoint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Characters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Action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90940" y="3920185"/>
            <a:ext cx="4082355" cy="2674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</a:t>
            </a: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lot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Excitement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Tone</a:t>
            </a:r>
          </a:p>
          <a:p>
            <a:pPr marL="826020" lvl="1" indent="-413010" algn="l">
              <a:lnSpc>
                <a:spcPts val="5356"/>
              </a:lnSpc>
              <a:buFont typeface="Arial"/>
              <a:buChar char="•"/>
            </a:pPr>
            <a:r>
              <a:rPr lang="en-US" sz="3825" b="1" u="none" strike="noStrike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Atmosphere.</a:t>
            </a:r>
          </a:p>
        </p:txBody>
      </p:sp>
      <p:sp>
        <p:nvSpPr>
          <p:cNvPr id="14" name="Freeform 14"/>
          <p:cNvSpPr/>
          <p:nvPr/>
        </p:nvSpPr>
        <p:spPr>
          <a:xfrm>
            <a:off x="3712580" y="8017914"/>
            <a:ext cx="2214190" cy="2026368"/>
          </a:xfrm>
          <a:custGeom>
            <a:avLst/>
            <a:gdLst/>
            <a:ahLst/>
            <a:cxnLst/>
            <a:rect l="l" t="t" r="r" b="b"/>
            <a:pathLst>
              <a:path w="2214190" h="2026368">
                <a:moveTo>
                  <a:pt x="0" y="0"/>
                </a:moveTo>
                <a:lnTo>
                  <a:pt x="2214191" y="0"/>
                </a:lnTo>
                <a:lnTo>
                  <a:pt x="2214191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6234483" y="8465426"/>
            <a:ext cx="1463814" cy="1289408"/>
          </a:xfrm>
          <a:custGeom>
            <a:avLst/>
            <a:gdLst/>
            <a:ahLst/>
            <a:cxnLst/>
            <a:rect l="l" t="t" r="r" b="b"/>
            <a:pathLst>
              <a:path w="1463814" h="1289408">
                <a:moveTo>
                  <a:pt x="0" y="0"/>
                </a:moveTo>
                <a:lnTo>
                  <a:pt x="1463815" y="0"/>
                </a:lnTo>
                <a:lnTo>
                  <a:pt x="1463815" y="1289408"/>
                </a:lnTo>
                <a:lnTo>
                  <a:pt x="0" y="128940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914950" y="8288791"/>
            <a:ext cx="1489917" cy="1473775"/>
          </a:xfrm>
          <a:custGeom>
            <a:avLst/>
            <a:gdLst/>
            <a:ahLst/>
            <a:cxnLst/>
            <a:rect l="l" t="t" r="r" b="b"/>
            <a:pathLst>
              <a:path w="1489917" h="1473775">
                <a:moveTo>
                  <a:pt x="0" y="0"/>
                </a:moveTo>
                <a:lnTo>
                  <a:pt x="1489917" y="0"/>
                </a:lnTo>
                <a:lnTo>
                  <a:pt x="1489917" y="1473775"/>
                </a:lnTo>
                <a:lnTo>
                  <a:pt x="0" y="147377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386581" y="8153350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8"/>
                </a:lnTo>
                <a:lnTo>
                  <a:pt x="0" y="18655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069951" y="4816630"/>
            <a:ext cx="8135823" cy="5430662"/>
          </a:xfrm>
          <a:custGeom>
            <a:avLst/>
            <a:gdLst/>
            <a:ahLst/>
            <a:cxnLst/>
            <a:rect l="l" t="t" r="r" b="b"/>
            <a:pathLst>
              <a:path w="8135823" h="5430662">
                <a:moveTo>
                  <a:pt x="0" y="0"/>
                </a:moveTo>
                <a:lnTo>
                  <a:pt x="8135823" y="0"/>
                </a:lnTo>
                <a:lnTo>
                  <a:pt x="8135823" y="5430662"/>
                </a:lnTo>
                <a:lnTo>
                  <a:pt x="0" y="54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471927" y="673852"/>
            <a:ext cx="12462871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Structures and techniques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43572" y="2526593"/>
            <a:ext cx="4433292" cy="2545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96"/>
              </a:lnSpc>
              <a:spcBef>
                <a:spcPct val="0"/>
              </a:spcBef>
            </a:pPr>
            <a:r>
              <a:rPr lang="en-US" sz="2925" b="1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Poems 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Rhythm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Rhyme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Free verse/set form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Imagery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636055" y="2526593"/>
            <a:ext cx="6425130" cy="3059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96"/>
              </a:lnSpc>
              <a:spcBef>
                <a:spcPct val="0"/>
              </a:spcBef>
            </a:pPr>
            <a:r>
              <a:rPr lang="en-US" sz="292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Stories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Dialogue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Pace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Characters (humans, plants, animals, objects)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Story arc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60218" y="6015605"/>
            <a:ext cx="6425130" cy="1516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96"/>
              </a:lnSpc>
            </a:pPr>
            <a:r>
              <a:rPr lang="en-US" sz="2925">
                <a:solidFill>
                  <a:srgbClr val="0979B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Both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Beginn</a:t>
            </a: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ing hook</a:t>
            </a:r>
          </a:p>
          <a:p>
            <a:pPr marL="631715" lvl="1" indent="-315857" algn="l">
              <a:lnSpc>
                <a:spcPts val="4096"/>
              </a:lnSpc>
              <a:buFont typeface="Arial"/>
              <a:buChar char="•"/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The “POW!” ending</a:t>
            </a:r>
          </a:p>
        </p:txBody>
      </p:sp>
      <p:sp>
        <p:nvSpPr>
          <p:cNvPr id="14" name="Freeform 14"/>
          <p:cNvSpPr/>
          <p:nvPr/>
        </p:nvSpPr>
        <p:spPr>
          <a:xfrm>
            <a:off x="4349714" y="8053156"/>
            <a:ext cx="2251727" cy="2060721"/>
          </a:xfrm>
          <a:custGeom>
            <a:avLst/>
            <a:gdLst/>
            <a:ahLst/>
            <a:cxnLst/>
            <a:rect l="l" t="t" r="r" b="b"/>
            <a:pathLst>
              <a:path w="2251727" h="2060721">
                <a:moveTo>
                  <a:pt x="0" y="0"/>
                </a:moveTo>
                <a:lnTo>
                  <a:pt x="2251727" y="0"/>
                </a:lnTo>
                <a:lnTo>
                  <a:pt x="2251727" y="2060720"/>
                </a:lnTo>
                <a:lnTo>
                  <a:pt x="0" y="20607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6914371" y="8508254"/>
            <a:ext cx="1488630" cy="1311267"/>
          </a:xfrm>
          <a:custGeom>
            <a:avLst/>
            <a:gdLst/>
            <a:ahLst/>
            <a:cxnLst/>
            <a:rect l="l" t="t" r="r" b="b"/>
            <a:pathLst>
              <a:path w="1488630" h="1311267">
                <a:moveTo>
                  <a:pt x="0" y="0"/>
                </a:moveTo>
                <a:lnTo>
                  <a:pt x="1488630" y="0"/>
                </a:lnTo>
                <a:lnTo>
                  <a:pt x="1488630" y="1311267"/>
                </a:lnTo>
                <a:lnTo>
                  <a:pt x="0" y="131126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2521609" y="8328624"/>
            <a:ext cx="1515176" cy="1498760"/>
          </a:xfrm>
          <a:custGeom>
            <a:avLst/>
            <a:gdLst/>
            <a:ahLst/>
            <a:cxnLst/>
            <a:rect l="l" t="t" r="r" b="b"/>
            <a:pathLst>
              <a:path w="1515176" h="1498760">
                <a:moveTo>
                  <a:pt x="0" y="0"/>
                </a:moveTo>
                <a:lnTo>
                  <a:pt x="1515176" y="0"/>
                </a:lnTo>
                <a:lnTo>
                  <a:pt x="1515176" y="1498760"/>
                </a:lnTo>
                <a:lnTo>
                  <a:pt x="0" y="149876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1185" y="2574218"/>
            <a:ext cx="5749470" cy="8822022"/>
            <a:chOff x="0" y="0"/>
            <a:chExt cx="660400" cy="10133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400" cy="1013322"/>
            </a:xfrm>
            <a:custGeom>
              <a:avLst/>
              <a:gdLst/>
              <a:ahLst/>
              <a:cxnLst/>
              <a:rect l="l" t="t" r="r" b="b"/>
              <a:pathLst>
                <a:path w="660400" h="1013322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32956"/>
                  </a:cubicBezTo>
                  <a:lnTo>
                    <a:pt x="660400" y="1013322"/>
                  </a:lnTo>
                  <a:lnTo>
                    <a:pt x="0" y="1013322"/>
                  </a:lnTo>
                  <a:lnTo>
                    <a:pt x="0" y="33346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58BCE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8425"/>
              <a:ext cx="660400" cy="914897"/>
            </a:xfrm>
            <a:prstGeom prst="rect">
              <a:avLst/>
            </a:prstGeom>
          </p:spPr>
          <p:txBody>
            <a:bodyPr lIns="74908" tIns="74908" rIns="74908" bIns="74908" rtlCol="0" anchor="ctr"/>
            <a:lstStyle/>
            <a:p>
              <a:pPr algn="ctr">
                <a:lnSpc>
                  <a:spcPts val="289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115132">
            <a:off x="9278687" y="2743939"/>
            <a:ext cx="2098052" cy="1865518"/>
          </a:xfrm>
          <a:custGeom>
            <a:avLst/>
            <a:gdLst/>
            <a:ahLst/>
            <a:cxnLst/>
            <a:rect l="l" t="t" r="r" b="b"/>
            <a:pathLst>
              <a:path w="2098052" h="1865518">
                <a:moveTo>
                  <a:pt x="0" y="0"/>
                </a:moveTo>
                <a:lnTo>
                  <a:pt x="2098052" y="0"/>
                </a:lnTo>
                <a:lnTo>
                  <a:pt x="2098052" y="1865517"/>
                </a:lnTo>
                <a:lnTo>
                  <a:pt x="0" y="18655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305513">
            <a:off x="15873941" y="589382"/>
            <a:ext cx="1903299" cy="1692350"/>
          </a:xfrm>
          <a:custGeom>
            <a:avLst/>
            <a:gdLst/>
            <a:ahLst/>
            <a:cxnLst/>
            <a:rect l="l" t="t" r="r" b="b"/>
            <a:pathLst>
              <a:path w="1903299" h="1692350">
                <a:moveTo>
                  <a:pt x="0" y="0"/>
                </a:moveTo>
                <a:lnTo>
                  <a:pt x="1903299" y="0"/>
                </a:lnTo>
                <a:lnTo>
                  <a:pt x="1903299" y="1692350"/>
                </a:lnTo>
                <a:lnTo>
                  <a:pt x="0" y="1692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529566" y="-294410"/>
            <a:ext cx="2546276" cy="1906524"/>
          </a:xfrm>
          <a:custGeom>
            <a:avLst/>
            <a:gdLst/>
            <a:ahLst/>
            <a:cxnLst/>
            <a:rect l="l" t="t" r="r" b="b"/>
            <a:pathLst>
              <a:path w="2546276" h="1906524">
                <a:moveTo>
                  <a:pt x="0" y="0"/>
                </a:moveTo>
                <a:lnTo>
                  <a:pt x="2546276" y="0"/>
                </a:lnTo>
                <a:lnTo>
                  <a:pt x="2546276" y="1906523"/>
                </a:lnTo>
                <a:lnTo>
                  <a:pt x="0" y="19065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175318">
            <a:off x="-733783" y="9459117"/>
            <a:ext cx="2640490" cy="504994"/>
          </a:xfrm>
          <a:custGeom>
            <a:avLst/>
            <a:gdLst/>
            <a:ahLst/>
            <a:cxnLst/>
            <a:rect l="l" t="t" r="r" b="b"/>
            <a:pathLst>
              <a:path w="2640490" h="504994">
                <a:moveTo>
                  <a:pt x="0" y="0"/>
                </a:moveTo>
                <a:lnTo>
                  <a:pt x="2640490" y="0"/>
                </a:lnTo>
                <a:lnTo>
                  <a:pt x="2640490" y="504993"/>
                </a:lnTo>
                <a:lnTo>
                  <a:pt x="0" y="5049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2115800" y="2017692"/>
            <a:ext cx="5143500" cy="8229600"/>
          </a:xfrm>
          <a:custGeom>
            <a:avLst/>
            <a:gdLst/>
            <a:ahLst/>
            <a:cxnLst/>
            <a:rect l="l" t="t" r="r" b="b"/>
            <a:pathLst>
              <a:path w="5143500" h="8229600">
                <a:moveTo>
                  <a:pt x="0" y="0"/>
                </a:moveTo>
                <a:lnTo>
                  <a:pt x="5143500" y="0"/>
                </a:lnTo>
                <a:lnTo>
                  <a:pt x="51435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471927" y="673852"/>
            <a:ext cx="12462871" cy="1011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1"/>
              </a:lnSpc>
            </a:pPr>
            <a:r>
              <a:rPr lang="en-US" sz="5936">
                <a:solidFill>
                  <a:srgbClr val="19467E"/>
                </a:solidFill>
                <a:latin typeface="Rubik One"/>
                <a:ea typeface="Rubik One"/>
                <a:cs typeface="Rubik One"/>
                <a:sym typeface="Rubik One"/>
              </a:rPr>
              <a:t>Check It Out!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43572" y="3400472"/>
            <a:ext cx="10872936" cy="3143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37"/>
              </a:lnSpc>
            </a:pPr>
            <a:r>
              <a:rPr lang="en-US" sz="2925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•Read it out loud to s</a:t>
            </a: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omeone. </a:t>
            </a:r>
          </a:p>
          <a:p>
            <a:pPr algn="l">
              <a:lnSpc>
                <a:spcPts val="6437"/>
              </a:lnSpc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•Edit it to improve it.</a:t>
            </a:r>
          </a:p>
          <a:p>
            <a:pPr algn="l">
              <a:lnSpc>
                <a:spcPts val="6437"/>
              </a:lnSpc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•Is it effective? Does it leave an impression? </a:t>
            </a:r>
          </a:p>
          <a:p>
            <a:pPr algn="l">
              <a:lnSpc>
                <a:spcPts val="6437"/>
              </a:lnSpc>
            </a:pPr>
            <a:r>
              <a:rPr lang="en-US" sz="2925" b="1">
                <a:solidFill>
                  <a:srgbClr val="19467E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•Do a SPAG check (spelling, punctuation and grammar).</a:t>
            </a:r>
          </a:p>
        </p:txBody>
      </p:sp>
      <p:sp>
        <p:nvSpPr>
          <p:cNvPr id="12" name="Freeform 12"/>
          <p:cNvSpPr/>
          <p:nvPr/>
        </p:nvSpPr>
        <p:spPr>
          <a:xfrm>
            <a:off x="4128409" y="7838555"/>
            <a:ext cx="2726378" cy="2495109"/>
          </a:xfrm>
          <a:custGeom>
            <a:avLst/>
            <a:gdLst/>
            <a:ahLst/>
            <a:cxnLst/>
            <a:rect l="l" t="t" r="r" b="b"/>
            <a:pathLst>
              <a:path w="2726378" h="2495109">
                <a:moveTo>
                  <a:pt x="0" y="0"/>
                </a:moveTo>
                <a:lnTo>
                  <a:pt x="2726379" y="0"/>
                </a:lnTo>
                <a:lnTo>
                  <a:pt x="2726379" y="2495109"/>
                </a:lnTo>
                <a:lnTo>
                  <a:pt x="0" y="249510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92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7233681" y="8389585"/>
            <a:ext cx="1802425" cy="1587675"/>
          </a:xfrm>
          <a:custGeom>
            <a:avLst/>
            <a:gdLst/>
            <a:ahLst/>
            <a:cxnLst/>
            <a:rect l="l" t="t" r="r" b="b"/>
            <a:pathLst>
              <a:path w="1802425" h="1587675">
                <a:moveTo>
                  <a:pt x="0" y="0"/>
                </a:moveTo>
                <a:lnTo>
                  <a:pt x="1802425" y="0"/>
                </a:lnTo>
                <a:lnTo>
                  <a:pt x="1802425" y="1587675"/>
                </a:lnTo>
                <a:lnTo>
                  <a:pt x="0" y="158767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352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914950" y="8172091"/>
            <a:ext cx="1834566" cy="1814690"/>
          </a:xfrm>
          <a:custGeom>
            <a:avLst/>
            <a:gdLst/>
            <a:ahLst/>
            <a:cxnLst/>
            <a:rect l="l" t="t" r="r" b="b"/>
            <a:pathLst>
              <a:path w="1834566" h="1814690">
                <a:moveTo>
                  <a:pt x="0" y="0"/>
                </a:moveTo>
                <a:lnTo>
                  <a:pt x="1834566" y="0"/>
                </a:lnTo>
                <a:lnTo>
                  <a:pt x="1834566" y="1814690"/>
                </a:lnTo>
                <a:lnTo>
                  <a:pt x="0" y="18146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474</Words>
  <Application>Microsoft Macintosh PowerPoint</Application>
  <PresentationFormat>Custom</PresentationFormat>
  <Paragraphs>93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Rubik One</vt:lpstr>
      <vt:lpstr>League Spartan</vt:lpstr>
      <vt:lpstr>Calibri</vt:lpstr>
      <vt:lpstr>Canva Sans Bold</vt:lpstr>
      <vt:lpstr>Canva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Waggy Tails Schools Competition Powerpoint</dc:title>
  <cp:lastModifiedBy>Dominic Wong</cp:lastModifiedBy>
  <cp:revision>2</cp:revision>
  <dcterms:created xsi:type="dcterms:W3CDTF">2006-08-16T00:00:00Z</dcterms:created>
  <dcterms:modified xsi:type="dcterms:W3CDTF">2026-01-05T09:52:33Z</dcterms:modified>
  <dc:identifier>DAG7MwoRPJM</dc:identifier>
</cp:coreProperties>
</file>